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  <p:sldMasterId id="2147483654" r:id="rId3"/>
  </p:sldMasterIdLst>
  <p:notesMasterIdLst>
    <p:notesMasterId r:id="rId15"/>
  </p:notesMasterIdLst>
  <p:sldIdLst>
    <p:sldId id="256" r:id="rId4"/>
    <p:sldId id="277" r:id="rId5"/>
    <p:sldId id="280" r:id="rId6"/>
    <p:sldId id="305" r:id="rId7"/>
    <p:sldId id="309" r:id="rId8"/>
    <p:sldId id="310" r:id="rId9"/>
    <p:sldId id="311" r:id="rId10"/>
    <p:sldId id="312" r:id="rId11"/>
    <p:sldId id="304" r:id="rId12"/>
    <p:sldId id="313" r:id="rId13"/>
    <p:sldId id="261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D3CC9C1-C5FF-4993-9393-177038718AB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indent="0" algn="r">
              <a:buNone/>
            </a:pPr>
            <a:fld id="{2D3CC9C1-C5FF-4993-9393-177038718ABD}" type="slidenum">
              <a:rPr lang="es-E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042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688E50-B896-4303-9C32-5EEB3F8BBDBA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4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/>
          <p:nvPr/>
        </p:nvPicPr>
        <p:blipFill>
          <a:blip r:embed="rId3"/>
          <a:stretch/>
        </p:blipFill>
        <p:spPr>
          <a:xfrm>
            <a:off x="6120" y="0"/>
            <a:ext cx="12185280" cy="687636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440" cy="308160"/>
            <a:chOff x="8887680" y="5498280"/>
            <a:chExt cx="1189440" cy="30816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Freeform 5"/>
          <p:cNvSpPr/>
          <p:nvPr/>
        </p:nvSpPr>
        <p:spPr>
          <a:xfrm>
            <a:off x="9051120" y="3613320"/>
            <a:ext cx="862920" cy="61200"/>
          </a:xfrm>
          <a:custGeom>
            <a:avLst/>
            <a:gdLst>
              <a:gd name="textAreaLeft" fmla="*/ 0 w 862920"/>
              <a:gd name="textAreaRight" fmla="*/ 863640 w 862920"/>
              <a:gd name="textAreaTop" fmla="*/ 0 h 61200"/>
              <a:gd name="textAreaBottom" fmla="*/ 61920 h 61200"/>
            </a:gdLst>
            <a:ahLst/>
            <a:cxn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0960" rIns="90000" bIns="3096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d-ID" sz="1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" name="Picture 15"/>
          <p:cNvPicPr/>
          <p:nvPr/>
        </p:nvPicPr>
        <p:blipFill>
          <a:blip r:embed="rId4"/>
          <a:stretch/>
        </p:blipFill>
        <p:spPr>
          <a:xfrm>
            <a:off x="8033400" y="1540800"/>
            <a:ext cx="2894400" cy="7549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" name="Picture 9"/>
          <p:cNvPicPr/>
          <p:nvPr/>
        </p:nvPicPr>
        <p:blipFill>
          <a:blip r:embed="rId3"/>
          <a:stretch/>
        </p:blipFill>
        <p:spPr>
          <a:xfrm>
            <a:off x="-2089440" y="-959400"/>
            <a:ext cx="14591520" cy="7978680"/>
          </a:xfrm>
          <a:prstGeom prst="rect">
            <a:avLst/>
          </a:prstGeom>
          <a:ln w="0">
            <a:noFill/>
          </a:ln>
        </p:spPr>
      </p:pic>
      <p:sp>
        <p:nvSpPr>
          <p:cNvPr id="14" name="Text Placeholder 11"/>
          <p:cNvSpPr/>
          <p:nvPr/>
        </p:nvSpPr>
        <p:spPr>
          <a:xfrm>
            <a:off x="476280" y="418212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68A1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8"/>
          <p:cNvGrpSpPr/>
          <p:nvPr/>
        </p:nvGrpSpPr>
        <p:grpSpPr>
          <a:xfrm>
            <a:off x="646920" y="4782600"/>
            <a:ext cx="1189440" cy="308160"/>
            <a:chOff x="646920" y="4782600"/>
            <a:chExt cx="1189440" cy="308160"/>
          </a:xfrm>
        </p:grpSpPr>
        <p:sp>
          <p:nvSpPr>
            <p:cNvPr id="16" name="Freeform 9"/>
            <p:cNvSpPr/>
            <p:nvPr/>
          </p:nvSpPr>
          <p:spPr>
            <a:xfrm>
              <a:off x="64692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108936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Freeform 11"/>
            <p:cNvSpPr/>
            <p:nvPr/>
          </p:nvSpPr>
          <p:spPr>
            <a:xfrm>
              <a:off x="1541160" y="478908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" name="Rounded Rectangle 1"/>
          <p:cNvSpPr/>
          <p:nvPr/>
        </p:nvSpPr>
        <p:spPr>
          <a:xfrm>
            <a:off x="583920" y="3039840"/>
            <a:ext cx="806040" cy="74880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8640" rIns="90000" bIns="8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" name="Picture 23"/>
          <p:cNvPicPr/>
          <p:nvPr/>
        </p:nvPicPr>
        <p:blipFill>
          <a:blip r:embed="rId4"/>
          <a:stretch/>
        </p:blipFill>
        <p:spPr>
          <a:xfrm>
            <a:off x="465480" y="1503000"/>
            <a:ext cx="2742480" cy="715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FFFFFF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FFFFFF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96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960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384">
          <p15:clr>
            <a:srgbClr val="F26B43"/>
          </p15:clr>
        </p15:guide>
        <p15:guide id="6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b="1" strike="noStrike" spc="-1" dirty="0">
                <a:solidFill>
                  <a:schemeClr val="lt1"/>
                </a:solidFill>
                <a:latin typeface="Proxima Nova"/>
              </a:rPr>
              <a:t>Equipo A</a:t>
            </a:r>
            <a:r>
              <a:rPr lang="es-ES" sz="4000" b="1" spc="-1" dirty="0">
                <a:solidFill>
                  <a:schemeClr val="lt1"/>
                </a:solidFill>
                <a:latin typeface="Proxima Nova"/>
              </a:rPr>
              <a:t> – Perfil cliente</a:t>
            </a:r>
            <a:endParaRPr lang="es-ES" sz="40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8E40D8-327D-DD2A-913E-3746D9007DC5}"/>
              </a:ext>
            </a:extLst>
          </p:cNvPr>
          <p:cNvSpPr txBox="1">
            <a:spLocks/>
          </p:cNvSpPr>
          <p:nvPr/>
        </p:nvSpPr>
        <p:spPr>
          <a:xfrm>
            <a:off x="7258512" y="3839467"/>
            <a:ext cx="4448579" cy="7251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¿</a:t>
            </a:r>
            <a:r>
              <a:rPr lang="es-ES" sz="1600" dirty="0">
                <a:solidFill>
                  <a:schemeClr val="bg1"/>
                </a:solidFill>
              </a:rPr>
              <a:t>Qué combinaciones de características demográficas son más comunes entre los clientes que utilizan múltiples productos financieros del banco (préstamo, hipoteca, depósito)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372D0-DD75-1CFE-AE9F-1F734C842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454EDCF-1621-DF0F-2C43-147EF615D190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BFBD83-CE5E-7EF1-69E9-CDBDB4665D20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CAB48E9-6802-555F-F459-B5BE45388F6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F4BDC88-D664-8245-2FED-90AA36B0754D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RECOMENDACIONES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996CC-E59C-08A0-1B75-AF2C498067B6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2A47D344-5F31-5299-B859-7B9F7F24CF57}"/>
              </a:ext>
            </a:extLst>
          </p:cNvPr>
          <p:cNvSpPr/>
          <p:nvPr/>
        </p:nvSpPr>
        <p:spPr>
          <a:xfrm>
            <a:off x="4855327" y="1104698"/>
            <a:ext cx="5901886" cy="4118782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4B1A48-1737-2F13-286E-4E97F84FB338}"/>
              </a:ext>
            </a:extLst>
          </p:cNvPr>
          <p:cNvSpPr txBox="1"/>
          <p:nvPr/>
        </p:nvSpPr>
        <p:spPr>
          <a:xfrm>
            <a:off x="639725" y="2801100"/>
            <a:ext cx="43093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Préstamos personales</a:t>
            </a:r>
            <a:r>
              <a:rPr lang="es-ES" sz="1600" dirty="0"/>
              <a:t> con tasas preferenciales para quienes ya tienen un depósito y una hipoteca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DA1D788-0CD1-8B81-F470-A734CB4A09C5}"/>
              </a:ext>
            </a:extLst>
          </p:cNvPr>
          <p:cNvSpPr txBox="1"/>
          <p:nvPr/>
        </p:nvSpPr>
        <p:spPr>
          <a:xfrm>
            <a:off x="633558" y="3831260"/>
            <a:ext cx="50979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algn="ctr">
              <a:defRPr sz="1600"/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1" dirty="0"/>
              <a:t>Programas</a:t>
            </a:r>
            <a:r>
              <a:rPr lang="es-ES" dirty="0"/>
              <a:t> </a:t>
            </a:r>
            <a:r>
              <a:rPr lang="es-ES" b="1" dirty="0"/>
              <a:t>de fidelización </a:t>
            </a:r>
            <a:r>
              <a:rPr lang="es-ES" dirty="0"/>
              <a:t>donde al contratar un tercer producto, los clientes puedan acceder a descuentos o mejoras en las tasas</a:t>
            </a: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520742A5-8C6E-FD09-82B7-9DE75274762B}"/>
              </a:ext>
            </a:extLst>
          </p:cNvPr>
          <p:cNvSpPr/>
          <p:nvPr/>
        </p:nvSpPr>
        <p:spPr>
          <a:xfrm>
            <a:off x="1575770" y="2047096"/>
            <a:ext cx="2659771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2 productos</a:t>
            </a:r>
          </a:p>
        </p:txBody>
      </p:sp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011C3718-9530-8965-6149-AA3755651D4A}"/>
              </a:ext>
            </a:extLst>
          </p:cNvPr>
          <p:cNvSpPr/>
          <p:nvPr/>
        </p:nvSpPr>
        <p:spPr>
          <a:xfrm>
            <a:off x="7861046" y="2047095"/>
            <a:ext cx="2659771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3 productos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FA94FF8-168F-7DB4-7073-A28293F05B24}"/>
              </a:ext>
            </a:extLst>
          </p:cNvPr>
          <p:cNvSpPr txBox="1"/>
          <p:nvPr/>
        </p:nvSpPr>
        <p:spPr>
          <a:xfrm>
            <a:off x="6806152" y="2708767"/>
            <a:ext cx="4962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algn="ctr">
              <a:defRPr sz="1600"/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Productos que fortalezcan su </a:t>
            </a:r>
            <a:r>
              <a:rPr lang="es-ES" b="1" dirty="0"/>
              <a:t>seguridad financiera</a:t>
            </a:r>
            <a:r>
              <a:rPr lang="es-ES" dirty="0"/>
              <a:t>, como seguros de vida o de salud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B38A62B-DB3A-CBA9-9D01-BB08392EC4B7}"/>
              </a:ext>
            </a:extLst>
          </p:cNvPr>
          <p:cNvSpPr txBox="1"/>
          <p:nvPr/>
        </p:nvSpPr>
        <p:spPr>
          <a:xfrm>
            <a:off x="6806152" y="3332848"/>
            <a:ext cx="50979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s-ES" dirty="0"/>
              <a:t>Programas de </a:t>
            </a:r>
            <a:r>
              <a:rPr lang="es-ES" b="1" dirty="0"/>
              <a:t>refinanciamiento</a:t>
            </a:r>
            <a:r>
              <a:rPr lang="es-ES" dirty="0"/>
              <a:t> o </a:t>
            </a:r>
            <a:r>
              <a:rPr lang="es-ES" b="1" dirty="0"/>
              <a:t>consolidación</a:t>
            </a:r>
            <a:r>
              <a:rPr lang="es-ES" dirty="0"/>
              <a:t> de deuda que puedan reducir sus pagos mensuales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6A50C46-09AB-B65C-696D-7F2DBD8800A9}"/>
              </a:ext>
            </a:extLst>
          </p:cNvPr>
          <p:cNvSpPr txBox="1"/>
          <p:nvPr/>
        </p:nvSpPr>
        <p:spPr>
          <a:xfrm>
            <a:off x="6806152" y="4020500"/>
            <a:ext cx="546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s-ES" dirty="0"/>
              <a:t>Asignar </a:t>
            </a:r>
            <a:r>
              <a:rPr lang="es-ES" b="1" dirty="0"/>
              <a:t>asesores</a:t>
            </a:r>
            <a:r>
              <a:rPr lang="es-ES" dirty="0"/>
              <a:t> financieros que proporcionen recomendaciones personalizadas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1CE29C74-695C-7FB0-776A-15E2951DF423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3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476280" y="2228040"/>
            <a:ext cx="5154480" cy="80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800" b="1" strike="noStrike" spc="-1">
                <a:solidFill>
                  <a:srgbClr val="F68A1F"/>
                </a:solidFill>
                <a:latin typeface="Proxima Nova"/>
              </a:rPr>
              <a:t>Gracias</a:t>
            </a:r>
            <a:endParaRPr lang="es-E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50332" y="3556000"/>
            <a:ext cx="3659147" cy="405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70C0"/>
                </a:solidFill>
                <a:latin typeface="Calibri"/>
              </a:rPr>
              <a:t>Damián Molini </a:t>
            </a:r>
            <a:endParaRPr lang="es-E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Rectángulo 4"/>
          <p:cNvSpPr/>
          <p:nvPr/>
        </p:nvSpPr>
        <p:spPr>
          <a:xfrm>
            <a:off x="1088280" y="1538640"/>
            <a:ext cx="21308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3600" b="0" strike="noStrike" spc="-1" dirty="0">
                <a:solidFill>
                  <a:schemeClr val="dk1"/>
                </a:solidFill>
                <a:latin typeface="Proxima Nova"/>
              </a:rPr>
              <a:t>Eq</a:t>
            </a:r>
            <a:r>
              <a:rPr lang="es-ES" sz="3600" spc="-1" dirty="0">
                <a:solidFill>
                  <a:schemeClr val="dk1"/>
                </a:solidFill>
                <a:latin typeface="Proxima Nova"/>
              </a:rPr>
              <a:t>uipo </a:t>
            </a:r>
            <a:r>
              <a:rPr lang="es-ES" sz="3600" b="0" strike="noStrike" spc="-1" dirty="0">
                <a:solidFill>
                  <a:srgbClr val="F68A1F"/>
                </a:solidFill>
                <a:latin typeface="Proxima Nova"/>
              </a:rPr>
              <a:t>A</a:t>
            </a:r>
            <a:endParaRPr lang="es-E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6C0B4-EDBB-5CB6-17BA-DC7E822F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0C858D-4C12-E357-18AF-09C6D0BA6401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2F2288-3930-24B3-2F00-3536BFA0592B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60D6D02-51E9-F2FC-EEA3-D67C7A00D1A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4A2137-6D70-8571-4EC7-481A25901D23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2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58F61DF5-E0E7-F347-6542-BA50306F4EA0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CLIENTES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Rectangle: Rounded Corners 23">
            <a:extLst>
              <a:ext uri="{FF2B5EF4-FFF2-40B4-BE49-F238E27FC236}">
                <a16:creationId xmlns:a16="http://schemas.microsoft.com/office/drawing/2014/main" id="{5844048A-A182-44B9-008E-C5C673947F53}"/>
              </a:ext>
            </a:extLst>
          </p:cNvPr>
          <p:cNvSpPr/>
          <p:nvPr/>
        </p:nvSpPr>
        <p:spPr>
          <a:xfrm>
            <a:off x="2711776" y="1504804"/>
            <a:ext cx="3118310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Todos los</a:t>
            </a: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 productos</a:t>
            </a:r>
          </a:p>
        </p:txBody>
      </p: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EFEAD3B8-374A-B2E9-2BC2-B391B1B1A078}"/>
              </a:ext>
            </a:extLst>
          </p:cNvPr>
          <p:cNvSpPr/>
          <p:nvPr/>
        </p:nvSpPr>
        <p:spPr>
          <a:xfrm>
            <a:off x="2711776" y="2710878"/>
            <a:ext cx="3118310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Hipoteca y depósito</a:t>
            </a: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69DA3FA0-384C-9C86-25BD-107F6752BEF0}"/>
              </a:ext>
            </a:extLst>
          </p:cNvPr>
          <p:cNvSpPr/>
          <p:nvPr/>
        </p:nvSpPr>
        <p:spPr>
          <a:xfrm>
            <a:off x="2711777" y="3978483"/>
            <a:ext cx="3118309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Hipoteca y préstamo</a:t>
            </a:r>
          </a:p>
        </p:txBody>
      </p:sp>
      <p:sp>
        <p:nvSpPr>
          <p:cNvPr id="20" name="Rectangle: Rounded Corners 23">
            <a:extLst>
              <a:ext uri="{FF2B5EF4-FFF2-40B4-BE49-F238E27FC236}">
                <a16:creationId xmlns:a16="http://schemas.microsoft.com/office/drawing/2014/main" id="{0BE16041-8D5E-E7A8-B210-8FE219E5181E}"/>
              </a:ext>
            </a:extLst>
          </p:cNvPr>
          <p:cNvSpPr/>
          <p:nvPr/>
        </p:nvSpPr>
        <p:spPr>
          <a:xfrm>
            <a:off x="2711776" y="5260566"/>
            <a:ext cx="3118309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réstamo y dep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ósito</a:t>
            </a:r>
            <a:endParaRPr lang="es-E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85C1B64-77DE-1F5D-CDD3-5F232D052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9069"/>
            <a:ext cx="1972294" cy="4790966"/>
          </a:xfrm>
          <a:prstGeom prst="rect">
            <a:avLst/>
          </a:prstGeom>
        </p:spPr>
      </p:pic>
      <p:sp>
        <p:nvSpPr>
          <p:cNvPr id="37" name="TextBox 28">
            <a:extLst>
              <a:ext uri="{FF2B5EF4-FFF2-40B4-BE49-F238E27FC236}">
                <a16:creationId xmlns:a16="http://schemas.microsoft.com/office/drawing/2014/main" id="{79356BD9-19A9-4A4B-C440-7EC821D693EA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1AAB9-5D66-2F42-925E-340CDC20F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21D835-3477-7949-DB53-C4BE064A110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FD0D9D-E1B7-3F5C-B2EE-87FB04DC9B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56F9A3C6-BA9E-4D6E-780B-3199159BB24F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D94AC8-A304-A303-479C-DC46046D40CA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PANORAMA GENERAL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1363FA-A183-B900-507D-341776C7B12E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CD7B43F9-998B-5553-DE09-A4989CAE99A9}"/>
              </a:ext>
            </a:extLst>
          </p:cNvPr>
          <p:cNvSpPr/>
          <p:nvPr/>
        </p:nvSpPr>
        <p:spPr>
          <a:xfrm>
            <a:off x="4190344" y="1249615"/>
            <a:ext cx="3459383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más de 2 productos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0FB1933-5037-F878-D68F-5280FF79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57" y="2096796"/>
            <a:ext cx="10572085" cy="3417883"/>
          </a:xfrm>
          <a:prstGeom prst="rect">
            <a:avLst/>
          </a:prstGeom>
        </p:spPr>
      </p:pic>
      <p:sp>
        <p:nvSpPr>
          <p:cNvPr id="16" name="TextBox 28">
            <a:extLst>
              <a:ext uri="{FF2B5EF4-FFF2-40B4-BE49-F238E27FC236}">
                <a16:creationId xmlns:a16="http://schemas.microsoft.com/office/drawing/2014/main" id="{7F301697-3755-4EFC-BDCF-67B00049309C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4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E552B-1B53-E30B-ACA6-5C20E13D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35B79FC-F09B-63FA-8302-734089FC37C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8B6666-6EDE-A7A1-64E5-4EF1594CA6A0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ABCBA9E-FCAC-DC89-9691-9DC052BB2C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C1AAFD-B504-E012-6FF3-45B31A31F48D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PANORAMA GENERAL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505516F-DEF9-26C4-B4A6-008D115B754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B20CA482-7B4C-79C9-ED5B-ABBB89DF8872}"/>
              </a:ext>
            </a:extLst>
          </p:cNvPr>
          <p:cNvSpPr/>
          <p:nvPr/>
        </p:nvSpPr>
        <p:spPr>
          <a:xfrm>
            <a:off x="4190344" y="1249615"/>
            <a:ext cx="3459383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más de 2 productos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8EECF008-CBBA-CC49-680E-974084F4D848}"/>
              </a:ext>
            </a:extLst>
          </p:cNvPr>
          <p:cNvSpPr/>
          <p:nvPr/>
        </p:nvSpPr>
        <p:spPr>
          <a:xfrm>
            <a:off x="9775502" y="5269143"/>
            <a:ext cx="2102271" cy="58332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100" dirty="0">
                <a:solidFill>
                  <a:prstClr val="black"/>
                </a:solidFill>
                <a:latin typeface="Calibri" panose="020F0502020204030204"/>
              </a:rPr>
              <a:t>*Balance normal: entre 0€ y 1700€ (percentil 75)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5EFDB64-B308-1404-5E3E-3C38ADF0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1" y="2075639"/>
            <a:ext cx="10379158" cy="3142554"/>
          </a:xfrm>
          <a:prstGeom prst="rect">
            <a:avLst/>
          </a:prstGeom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9E0062B5-86F2-CEB8-8BDB-6D24B8242C7C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4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3AEAB-43D8-F2FE-4464-DD962984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6C83AE1-612B-C8D1-1619-07D053DD6558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3C7720-75B9-E78F-4557-E9C1D58FF8C3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5608A7D7-AF44-71C0-C3C3-6EB43158309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291F040-5B30-AA39-24FC-0CD6BACEAC21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OBRERO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9840D-739A-D8AA-3AE7-25FFF910C49F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212D71-BD12-E1BE-1757-83F514D3E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95425"/>
            <a:ext cx="9448800" cy="3867150"/>
          </a:xfrm>
          <a:prstGeom prst="rect">
            <a:avLst/>
          </a:prstGeo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5887F168-AC32-76B6-A97C-AC256497F395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07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28C3-E858-E7C7-4F2B-359CE4DA3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085A53-6322-8124-5B7E-8E6B7B1354B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C82BAE-B22D-14DD-D080-698A63A6A7AF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2625718D-FB1E-2122-78B0-E7C1248CEE22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2B2A611B-BC11-3389-8A21-D43980B40E38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MANAGER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C2896-2B42-6864-53AA-7C244A1835C5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C861A2-8AD1-478D-44E9-0ABA4854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547812"/>
            <a:ext cx="9324975" cy="3762375"/>
          </a:xfrm>
          <a:prstGeom prst="rect">
            <a:avLst/>
          </a:prstGeom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C28E34FC-E811-10B4-6BB0-EC8A0E908029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0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CDCEF-ADAF-417C-FBFA-061AB0AF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4C7D776-5078-8642-1D8D-702B2AD7E05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BEA8F2-7B2D-A55C-0CDE-62151F77BF4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789A0C96-5FA2-80F5-4B6B-D088F4A25B6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A131F1F-203F-A217-E742-A8E637F0D3A6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TÉCNICO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6867-1BEA-42D7-FB51-DBCB3B1960D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C6416E-CB1C-4BF1-CFA3-A026D3F7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485900"/>
            <a:ext cx="10020300" cy="3886200"/>
          </a:xfrm>
          <a:prstGeom prst="rect">
            <a:avLst/>
          </a:prstGeom>
        </p:spPr>
      </p:pic>
      <p:sp>
        <p:nvSpPr>
          <p:cNvPr id="9" name="TextBox 28">
            <a:extLst>
              <a:ext uri="{FF2B5EF4-FFF2-40B4-BE49-F238E27FC236}">
                <a16:creationId xmlns:a16="http://schemas.microsoft.com/office/drawing/2014/main" id="{ED785389-8237-2D70-DD9A-6EF06CBCEA4B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40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73FBD-6FBD-1E09-C9D7-860F33AB3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D23E28-F1CC-07AE-4860-E704C6DBAC1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71EB11-0640-0E16-1D0D-5962DD19EAE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DEB0FF0A-30C7-162C-C78A-7527365327FE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34E7391-FEAD-2623-6D90-FE06F0C42334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ADMIN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E0A6F-419F-306B-0677-4759F18AFE28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8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A49C5C-F160-13E1-B988-A2B5E760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452562"/>
            <a:ext cx="9715500" cy="3952875"/>
          </a:xfrm>
          <a:prstGeom prst="rect">
            <a:avLst/>
          </a:prstGeom>
        </p:spPr>
      </p:pic>
      <p:sp>
        <p:nvSpPr>
          <p:cNvPr id="9" name="TextBox 28">
            <a:extLst>
              <a:ext uri="{FF2B5EF4-FFF2-40B4-BE49-F238E27FC236}">
                <a16:creationId xmlns:a16="http://schemas.microsoft.com/office/drawing/2014/main" id="{219DCC51-21FC-771B-39FD-E2354636B600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1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26BB-5E38-F0F0-6D71-17419ED7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B5CE3BA-2BCC-A62F-F446-8AEE1A3A7E7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207D4B-D432-F4FE-6922-CD759BCC819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6986214C-5816-76C8-6D55-F2146B5AE58E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BEB9A1EA-0545-4DF9-5405-FB88D6B45192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PERFILES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3C954-2DF6-E051-D0DE-22FED041BAC4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1F2AC071-8849-DCD8-817E-B5B6F754F589}"/>
              </a:ext>
            </a:extLst>
          </p:cNvPr>
          <p:cNvSpPr/>
          <p:nvPr/>
        </p:nvSpPr>
        <p:spPr>
          <a:xfrm>
            <a:off x="1930917" y="1852732"/>
            <a:ext cx="2613337" cy="11149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Obreros entre 30 y 50 años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Secundaria o primaria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1646198C-AD05-ABA6-3AD4-A548F96B2D11}"/>
              </a:ext>
            </a:extLst>
          </p:cNvPr>
          <p:cNvSpPr/>
          <p:nvPr/>
        </p:nvSpPr>
        <p:spPr>
          <a:xfrm>
            <a:off x="4855327" y="1104698"/>
            <a:ext cx="5901886" cy="4118782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74A65B-9B10-782F-110B-9D044C9A50EB}"/>
              </a:ext>
            </a:extLst>
          </p:cNvPr>
          <p:cNvSpPr txBox="1"/>
          <p:nvPr/>
        </p:nvSpPr>
        <p:spPr>
          <a:xfrm>
            <a:off x="2282812" y="1436365"/>
            <a:ext cx="219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Familias obreras</a:t>
            </a:r>
          </a:p>
        </p:txBody>
      </p: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24B4A94C-D79C-2044-F90E-43CB6BCB5B9F}"/>
              </a:ext>
            </a:extLst>
          </p:cNvPr>
          <p:cNvSpPr/>
          <p:nvPr/>
        </p:nvSpPr>
        <p:spPr>
          <a:xfrm>
            <a:off x="7021781" y="1865912"/>
            <a:ext cx="2830597" cy="11149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Managers entre 30 y 40 años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 o solteros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Terciaria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7A5F38D-C9D8-2A17-24BD-2838C1F12218}"/>
              </a:ext>
            </a:extLst>
          </p:cNvPr>
          <p:cNvSpPr txBox="1"/>
          <p:nvPr/>
        </p:nvSpPr>
        <p:spPr>
          <a:xfrm>
            <a:off x="7587195" y="147491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Managers jóvenes</a:t>
            </a: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DF08E6AD-45FD-0542-DC2F-20A8BCE09FB7}"/>
              </a:ext>
            </a:extLst>
          </p:cNvPr>
          <p:cNvSpPr/>
          <p:nvPr/>
        </p:nvSpPr>
        <p:spPr>
          <a:xfrm>
            <a:off x="4025700" y="4138147"/>
            <a:ext cx="4022337" cy="11149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Técnicos y administrativos entre 30 y 50 años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 o solteros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Secundaria o terciaria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DC439C3-EB4C-FEE2-BB11-67C82A795B58}"/>
              </a:ext>
            </a:extLst>
          </p:cNvPr>
          <p:cNvSpPr txBox="1"/>
          <p:nvPr/>
        </p:nvSpPr>
        <p:spPr>
          <a:xfrm>
            <a:off x="5051957" y="3722091"/>
            <a:ext cx="196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Personal calificado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A534F0EC-851B-0390-9191-3A04A702FC81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6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54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2219</TotalTime>
  <Words>484</Words>
  <Application>Microsoft Office PowerPoint</Application>
  <PresentationFormat>Panorámica</PresentationFormat>
  <Paragraphs>69</Paragraphs>
  <Slides>11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21" baseType="lpstr">
      <vt:lpstr>Arial</vt:lpstr>
      <vt:lpstr>Calibri</vt:lpstr>
      <vt:lpstr>Lato Black</vt:lpstr>
      <vt:lpstr>Proxima Nova</vt:lpstr>
      <vt:lpstr>Symbol</vt:lpstr>
      <vt:lpstr>Times New Roman</vt:lpstr>
      <vt:lpstr>Wingdings</vt:lpstr>
      <vt:lpstr>Office Theme</vt:lpstr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Damian Molini</cp:lastModifiedBy>
  <cp:revision>105</cp:revision>
  <dcterms:created xsi:type="dcterms:W3CDTF">2020-09-29T07:20:24Z</dcterms:created>
  <dcterms:modified xsi:type="dcterms:W3CDTF">2024-10-25T06:08:07Z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